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60" r:id="rId7"/>
    <p:sldId id="259" r:id="rId8"/>
    <p:sldId id="261" r:id="rId9"/>
  </p:sldIdLst>
  <p:sldSz cx="6858000" cy="12193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50" d="100"/>
          <a:sy n="50" d="100"/>
        </p:scale>
        <p:origin x="2746" y="91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0F9A9-608E-AA44-81F1-CA981E9C995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3C59-C975-5447-8688-99FF543E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574"/>
            <a:ext cx="5829300" cy="42451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4457"/>
            <a:ext cx="5143500" cy="29439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189E81-AF5F-C9E8-E786-391C3F0327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1563" y="728663"/>
            <a:ext cx="914400" cy="9144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96"/>
            <a:ext cx="1478756" cy="10333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96"/>
            <a:ext cx="4350544" cy="103335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3039935"/>
            <a:ext cx="5915025" cy="50721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8160111"/>
            <a:ext cx="5915025" cy="26673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201"/>
            <a:ext cx="5915025" cy="2356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989126"/>
            <a:ext cx="2901255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4454047"/>
            <a:ext cx="2901255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9126"/>
            <a:ext cx="2915543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4047"/>
            <a:ext cx="2915543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8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655"/>
            <a:ext cx="3471863" cy="86653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8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8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655"/>
            <a:ext cx="3471863" cy="86653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8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201"/>
            <a:ext cx="5915025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978"/>
            <a:ext cx="5915025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CB04-BC09-314C-B7B0-74862AC310B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1652"/>
            <a:ext cx="231457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5CA9A-E105-04F3-E00E-E5F733DF08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7837"/>
          <a:stretch>
            <a:fillRect/>
          </a:stretch>
        </p:blipFill>
        <p:spPr>
          <a:xfrm>
            <a:off x="0" y="11626588"/>
            <a:ext cx="6858000" cy="5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DAC828-8497-B02A-3681-7322018004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5240"/>
            <a:ext cx="6912864" cy="6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B87-7502-8EBE-50D2-F099E9D6ABA3}"/>
              </a:ext>
            </a:extLst>
          </p:cNvPr>
          <p:cNvSpPr txBox="1">
            <a:spLocks/>
          </p:cNvSpPr>
          <p:nvPr/>
        </p:nvSpPr>
        <p:spPr>
          <a:xfrm>
            <a:off x="1391652" y="4902994"/>
            <a:ext cx="407469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ePoster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</a:p>
        </p:txBody>
      </p:sp>
    </p:spTree>
    <p:extLst>
      <p:ext uri="{BB962C8B-B14F-4D97-AF65-F5344CB8AC3E}">
        <p14:creationId xmlns:p14="http://schemas.microsoft.com/office/powerpoint/2010/main" val="229512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1F5BD-DCD3-776D-4FC8-757A25D9113D}"/>
              </a:ext>
            </a:extLst>
          </p:cNvPr>
          <p:cNvSpPr txBox="1">
            <a:spLocks/>
          </p:cNvSpPr>
          <p:nvPr/>
        </p:nvSpPr>
        <p:spPr>
          <a:xfrm>
            <a:off x="1145006" y="2364634"/>
            <a:ext cx="4164932" cy="87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lnSpcReduction="10000"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Style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EF8AD-E01F-71CC-E7E6-B914A7FDA6CF}"/>
              </a:ext>
            </a:extLst>
          </p:cNvPr>
          <p:cNvSpPr txBox="1"/>
          <p:nvPr/>
        </p:nvSpPr>
        <p:spPr>
          <a:xfrm>
            <a:off x="1145005" y="4287547"/>
            <a:ext cx="45679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Thank you for accepting the offer to submit your ePoster. 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This guide provides hints and tips about designing your poster’s structure and graphic design.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There are also some rules.</a:t>
            </a:r>
          </a:p>
        </p:txBody>
      </p:sp>
    </p:spTree>
    <p:extLst>
      <p:ext uri="{BB962C8B-B14F-4D97-AF65-F5344CB8AC3E}">
        <p14:creationId xmlns:p14="http://schemas.microsoft.com/office/powerpoint/2010/main" val="102125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Rules">
            <a:extLst>
              <a:ext uri="{FF2B5EF4-FFF2-40B4-BE49-F238E27FC236}">
                <a16:creationId xmlns:a16="http://schemas.microsoft.com/office/drawing/2014/main" id="{2D2CD20D-AF7F-BB5E-D24E-376689D51398}"/>
              </a:ext>
            </a:extLst>
          </p:cNvPr>
          <p:cNvSpPr txBox="1"/>
          <p:nvPr/>
        </p:nvSpPr>
        <p:spPr>
          <a:xfrm>
            <a:off x="1132424" y="2616211"/>
            <a:ext cx="375961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The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F02DA-DA65-533F-9051-BBDEA997297C}"/>
              </a:ext>
            </a:extLst>
          </p:cNvPr>
          <p:cNvSpPr txBox="1"/>
          <p:nvPr/>
        </p:nvSpPr>
        <p:spPr>
          <a:xfrm>
            <a:off x="811047" y="4257040"/>
            <a:ext cx="48310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must create your ePoster as a single slide in this format, i.e., 9:16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 ePoster template is available and is </a:t>
            </a:r>
            <a:r>
              <a:rPr lang="en-AU" b="1" u="sng" dirty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to use this.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We’re pleased to advise that short videos may be included in your ePoster.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following hints and tips are just that; ultimately, it’s up to you. You should not feel constrained by the following design guidelines.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should ‘Save-as’ or export your single slide as a PDF to upload.</a:t>
            </a:r>
          </a:p>
          <a:p>
            <a:pPr>
              <a:spcAft>
                <a:spcPts val="1200"/>
              </a:spcAft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 Effective Poster is…">
            <a:extLst>
              <a:ext uri="{FF2B5EF4-FFF2-40B4-BE49-F238E27FC236}">
                <a16:creationId xmlns:a16="http://schemas.microsoft.com/office/drawing/2014/main" id="{A25F00C4-0A6E-A297-6382-5841CE8BF434}"/>
              </a:ext>
            </a:extLst>
          </p:cNvPr>
          <p:cNvSpPr txBox="1"/>
          <p:nvPr/>
        </p:nvSpPr>
        <p:spPr>
          <a:xfrm>
            <a:off x="1373949" y="1320976"/>
            <a:ext cx="4110100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An Effective Poster is…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A1FF34-8EB4-AEB2-FDDB-92A5B794D73F}"/>
              </a:ext>
            </a:extLst>
          </p:cNvPr>
          <p:cNvGrpSpPr/>
          <p:nvPr/>
        </p:nvGrpSpPr>
        <p:grpSpPr>
          <a:xfrm>
            <a:off x="1793897" y="2221205"/>
            <a:ext cx="3270204" cy="2828330"/>
            <a:chOff x="1112888" y="2562381"/>
            <a:chExt cx="2255119" cy="2575470"/>
          </a:xfrm>
        </p:grpSpPr>
        <p:sp>
          <p:nvSpPr>
            <p:cNvPr id="4" name="Focused">
              <a:extLst>
                <a:ext uri="{FF2B5EF4-FFF2-40B4-BE49-F238E27FC236}">
                  <a16:creationId xmlns:a16="http://schemas.microsoft.com/office/drawing/2014/main" id="{D477BA36-6A7E-F36A-63ED-ED27F71F6E87}"/>
                </a:ext>
              </a:extLst>
            </p:cNvPr>
            <p:cNvSpPr txBox="1"/>
            <p:nvPr/>
          </p:nvSpPr>
          <p:spPr>
            <a:xfrm>
              <a:off x="1651854" y="3817421"/>
              <a:ext cx="1222206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Focused</a:t>
              </a:r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08B864FD-B675-C32E-3D16-EA11CB1B7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5328" y="2562381"/>
              <a:ext cx="1041704" cy="11077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Focus on your major findings.…">
              <a:extLst>
                <a:ext uri="{FF2B5EF4-FFF2-40B4-BE49-F238E27FC236}">
                  <a16:creationId xmlns:a16="http://schemas.microsoft.com/office/drawing/2014/main" id="{93338FCE-7B99-9FBA-ED67-117A3D059321}"/>
                </a:ext>
              </a:extLst>
            </p:cNvPr>
            <p:cNvSpPr txBox="1"/>
            <p:nvPr/>
          </p:nvSpPr>
          <p:spPr>
            <a:xfrm>
              <a:off x="1112888" y="4299819"/>
              <a:ext cx="2255119" cy="838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/>
            <a:p>
              <a:pPr algn="ctr"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 on your major findings.</a:t>
              </a:r>
            </a:p>
            <a:p>
              <a:pPr algn="ctr"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A common fault is to try to cover too much.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A6B03F-AAE4-2FB5-C752-B4F27E117536}"/>
              </a:ext>
            </a:extLst>
          </p:cNvPr>
          <p:cNvGrpSpPr/>
          <p:nvPr/>
        </p:nvGrpSpPr>
        <p:grpSpPr>
          <a:xfrm>
            <a:off x="1958889" y="5524643"/>
            <a:ext cx="2782191" cy="2054831"/>
            <a:chOff x="4322517" y="2267865"/>
            <a:chExt cx="2338232" cy="3261303"/>
          </a:xfrm>
        </p:grpSpPr>
        <p:sp>
          <p:nvSpPr>
            <p:cNvPr id="8" name="Bar Graph">
              <a:extLst>
                <a:ext uri="{FF2B5EF4-FFF2-40B4-BE49-F238E27FC236}">
                  <a16:creationId xmlns:a16="http://schemas.microsoft.com/office/drawing/2014/main" id="{1AE67C06-05E3-7313-EFFE-33635B32D39C}"/>
                </a:ext>
              </a:extLst>
            </p:cNvPr>
            <p:cNvSpPr/>
            <p:nvPr/>
          </p:nvSpPr>
          <p:spPr>
            <a:xfrm>
              <a:off x="4874051" y="2267865"/>
              <a:ext cx="1367977" cy="13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6860" y="3004"/>
                  </a:moveTo>
                  <a:lnTo>
                    <a:pt x="16860" y="19065"/>
                  </a:lnTo>
                  <a:lnTo>
                    <a:pt x="19553" y="19065"/>
                  </a:lnTo>
                  <a:lnTo>
                    <a:pt x="19553" y="3004"/>
                  </a:lnTo>
                  <a:lnTo>
                    <a:pt x="16860" y="3004"/>
                  </a:lnTo>
                  <a:close/>
                  <a:moveTo>
                    <a:pt x="7272" y="6922"/>
                  </a:moveTo>
                  <a:lnTo>
                    <a:pt x="7272" y="19065"/>
                  </a:lnTo>
                  <a:lnTo>
                    <a:pt x="9965" y="19065"/>
                  </a:lnTo>
                  <a:lnTo>
                    <a:pt x="9965" y="6922"/>
                  </a:lnTo>
                  <a:lnTo>
                    <a:pt x="7272" y="6922"/>
                  </a:lnTo>
                  <a:close/>
                  <a:moveTo>
                    <a:pt x="12066" y="10127"/>
                  </a:moveTo>
                  <a:lnTo>
                    <a:pt x="12066" y="19065"/>
                  </a:lnTo>
                  <a:lnTo>
                    <a:pt x="14759" y="19065"/>
                  </a:lnTo>
                  <a:lnTo>
                    <a:pt x="14759" y="10127"/>
                  </a:lnTo>
                  <a:lnTo>
                    <a:pt x="12066" y="10127"/>
                  </a:lnTo>
                  <a:close/>
                  <a:moveTo>
                    <a:pt x="2478" y="15151"/>
                  </a:moveTo>
                  <a:lnTo>
                    <a:pt x="2478" y="19065"/>
                  </a:lnTo>
                  <a:lnTo>
                    <a:pt x="5171" y="19065"/>
                  </a:lnTo>
                  <a:lnTo>
                    <a:pt x="5171" y="15151"/>
                  </a:lnTo>
                  <a:lnTo>
                    <a:pt x="2478" y="15151"/>
                  </a:lnTo>
                  <a:close/>
                </a:path>
              </a:pathLst>
            </a:custGeom>
            <a:solidFill>
              <a:srgbClr val="000000"/>
            </a:solidFill>
            <a:ln w="635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raphics">
              <a:extLst>
                <a:ext uri="{FF2B5EF4-FFF2-40B4-BE49-F238E27FC236}">
                  <a16:creationId xmlns:a16="http://schemas.microsoft.com/office/drawing/2014/main" id="{C5B85926-2B55-C3DA-7B44-DC6DEF044821}"/>
                </a:ext>
              </a:extLst>
            </p:cNvPr>
            <p:cNvSpPr txBox="1"/>
            <p:nvPr/>
          </p:nvSpPr>
          <p:spPr>
            <a:xfrm>
              <a:off x="4695597" y="3834304"/>
              <a:ext cx="1367977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Graphics</a:t>
              </a:r>
            </a:p>
          </p:txBody>
        </p:sp>
        <p:sp>
          <p:nvSpPr>
            <p:cNvPr id="10" name="Let graphs and images tell the story.…">
              <a:extLst>
                <a:ext uri="{FF2B5EF4-FFF2-40B4-BE49-F238E27FC236}">
                  <a16:creationId xmlns:a16="http://schemas.microsoft.com/office/drawing/2014/main" id="{19D3B0CA-890A-3F98-06D1-7E96090691D3}"/>
                </a:ext>
              </a:extLst>
            </p:cNvPr>
            <p:cNvSpPr txBox="1"/>
            <p:nvPr/>
          </p:nvSpPr>
          <p:spPr>
            <a:xfrm>
              <a:off x="4322517" y="4299816"/>
              <a:ext cx="2338232" cy="12293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defPPr>
                <a:defRPr lang="en-US"/>
              </a:defPPr>
              <a:lvl1pPr defTabSz="228600">
                <a:spcAft>
                  <a:spcPts val="600"/>
                </a:spcAft>
                <a:defRPr sz="1400" b="0">
                  <a:latin typeface="+mj-lt"/>
                  <a:ea typeface="Sofia Pro Regular"/>
                  <a:cs typeface="Sofia Pro Regular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Let graphs and images tell the story.</a:t>
              </a:r>
            </a:p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Use text sparingly.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728355-CF22-7D34-BA4B-ED36DE39F76B}"/>
              </a:ext>
            </a:extLst>
          </p:cNvPr>
          <p:cNvGrpSpPr/>
          <p:nvPr/>
        </p:nvGrpSpPr>
        <p:grpSpPr>
          <a:xfrm>
            <a:off x="2402805" y="8282980"/>
            <a:ext cx="2140929" cy="2223996"/>
            <a:chOff x="8322026" y="2208497"/>
            <a:chExt cx="1854868" cy="2658955"/>
          </a:xfrm>
        </p:grpSpPr>
        <p:pic>
          <p:nvPicPr>
            <p:cNvPr id="12" name="list.png" descr="list.png">
              <a:extLst>
                <a:ext uri="{FF2B5EF4-FFF2-40B4-BE49-F238E27FC236}">
                  <a16:creationId xmlns:a16="http://schemas.microsoft.com/office/drawing/2014/main" id="{7D06DEED-0B17-8262-029A-64D3E1CCA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4910" y="2208497"/>
              <a:ext cx="1032389" cy="12413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Ordered">
              <a:extLst>
                <a:ext uri="{FF2B5EF4-FFF2-40B4-BE49-F238E27FC236}">
                  <a16:creationId xmlns:a16="http://schemas.microsoft.com/office/drawing/2014/main" id="{365ED6E5-83FC-54AE-A312-C7C37E1D08C8}"/>
                </a:ext>
              </a:extLst>
            </p:cNvPr>
            <p:cNvSpPr txBox="1"/>
            <p:nvPr/>
          </p:nvSpPr>
          <p:spPr>
            <a:xfrm>
              <a:off x="8531545" y="3834304"/>
              <a:ext cx="1222205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Ordered</a:t>
              </a:r>
            </a:p>
          </p:txBody>
        </p:sp>
        <p:sp>
          <p:nvSpPr>
            <p:cNvPr id="14" name="Keep the sequence…">
              <a:extLst>
                <a:ext uri="{FF2B5EF4-FFF2-40B4-BE49-F238E27FC236}">
                  <a16:creationId xmlns:a16="http://schemas.microsoft.com/office/drawing/2014/main" id="{AC8D30CE-AECF-9D24-5F91-31B949C27932}"/>
                </a:ext>
              </a:extLst>
            </p:cNvPr>
            <p:cNvSpPr txBox="1"/>
            <p:nvPr/>
          </p:nvSpPr>
          <p:spPr>
            <a:xfrm>
              <a:off x="8322026" y="4290966"/>
              <a:ext cx="1854868" cy="5764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>
              <a:spAutoFit/>
            </a:bodyPr>
            <a:lstStyle/>
            <a:p>
              <a:pPr algn="ctr" defTabSz="228600"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Keep the sequence </a:t>
              </a:r>
            </a:p>
            <a:p>
              <a:pPr algn="ctr" defTabSz="228600"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well-ordered and obvious.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23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ps on Design">
            <a:extLst>
              <a:ext uri="{FF2B5EF4-FFF2-40B4-BE49-F238E27FC236}">
                <a16:creationId xmlns:a16="http://schemas.microsoft.com/office/drawing/2014/main" id="{E7F80E6E-2BE9-363B-5D57-C895FFDE587E}"/>
              </a:ext>
            </a:extLst>
          </p:cNvPr>
          <p:cNvSpPr txBox="1"/>
          <p:nvPr/>
        </p:nvSpPr>
        <p:spPr>
          <a:xfrm>
            <a:off x="1004105" y="1443072"/>
            <a:ext cx="277960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3000" dirty="0">
                <a:latin typeface="Poppins Light" pitchFamily="2" charset="77"/>
                <a:cs typeface="Poppins Light" pitchFamily="2" charset="77"/>
              </a:rPr>
              <a:t>Tips on Design</a:t>
            </a:r>
          </a:p>
        </p:txBody>
      </p:sp>
      <p:sp>
        <p:nvSpPr>
          <p:cNvPr id="3" name="Choose one font and stick to it. Using a range of different fonts will make your poster difficult to read.…">
            <a:extLst>
              <a:ext uri="{FF2B5EF4-FFF2-40B4-BE49-F238E27FC236}">
                <a16:creationId xmlns:a16="http://schemas.microsoft.com/office/drawing/2014/main" id="{B798FB95-E8A5-2594-88A7-640A9D08FC7A}"/>
              </a:ext>
            </a:extLst>
          </p:cNvPr>
          <p:cNvSpPr txBox="1"/>
          <p:nvPr/>
        </p:nvSpPr>
        <p:spPr>
          <a:xfrm>
            <a:off x="1004105" y="2142034"/>
            <a:ext cx="4968987" cy="603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Choose one font and stick to it. Using a range of different fonts will make your poster difficult to read.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Choose a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font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that’s easy to read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Use underlining and italics sparingly.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Light </a:t>
            </a:r>
            <a:r>
              <a:rPr lang="en-AU" sz="1600" dirty="0">
                <a:latin typeface="Poppins Light" pitchFamily="2" charset="77"/>
                <a:cs typeface="Poppins Light" pitchFamily="2" charset="77"/>
              </a:rPr>
              <a:t>coloured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 text on a dark background will be easier to read on a monitor.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Remember that 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people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 reading your poster will be standing some way back from it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or viewing it on a small screen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. Once you’ve built yours, stand back from the screen to see how it reads from a distance.</a:t>
            </a:r>
            <a:br>
              <a:rPr sz="1600" dirty="0">
                <a:latin typeface="Poppins Light" pitchFamily="2" charset="77"/>
                <a:cs typeface="Poppins Light" pitchFamily="2" charset="77"/>
              </a:rPr>
            </a:br>
            <a:endParaRPr sz="1600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4" name="7WDwrf0SdrqJOUWnYRSTCaepo_JhImHoyCl_XHrhhJdsI5q13HO3OcRQydIiCqx_w6hBb2BkK6MG-BUXX0Q7IKFtZUbNHlf4ndC2AdaFfQtH4Rg-bZ5WdUAreqywx5pAoDR34DR2uNBQ7o4GzIY.png" descr="7WDwrf0SdrqJOUWnYRSTCaepo_JhImHoyCl_XHrhhJdsI5q13HO3OcRQydIiCqx_w6hBb2BkK6MG-BUXX0Q7IKFtZUbNHlf4ndC2AdaFfQtH4Rg-bZ5WdUAreqywx5pAoDR34DR2uNBQ7o4GzIY.png">
            <a:extLst>
              <a:ext uri="{FF2B5EF4-FFF2-40B4-BE49-F238E27FC236}">
                <a16:creationId xmlns:a16="http://schemas.microsoft.com/office/drawing/2014/main" id="{95FA7569-4E34-D778-9EE1-640E002B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57" y="6774485"/>
            <a:ext cx="2428987" cy="8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840F0F41-EECC-DF80-FFF0-222BBF0A026F}"/>
              </a:ext>
            </a:extLst>
          </p:cNvPr>
          <p:cNvSpPr/>
          <p:nvPr/>
        </p:nvSpPr>
        <p:spPr>
          <a:xfrm>
            <a:off x="1916411" y="8570249"/>
            <a:ext cx="2428987" cy="8104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" name="This is almost impossible to read">
            <a:extLst>
              <a:ext uri="{FF2B5EF4-FFF2-40B4-BE49-F238E27FC236}">
                <a16:creationId xmlns:a16="http://schemas.microsoft.com/office/drawing/2014/main" id="{E4D7C48E-C58B-528C-308A-6D73DB093431}"/>
              </a:ext>
            </a:extLst>
          </p:cNvPr>
          <p:cNvSpPr txBox="1"/>
          <p:nvPr/>
        </p:nvSpPr>
        <p:spPr>
          <a:xfrm>
            <a:off x="2166196" y="6881241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 dirty="0"/>
              <a:t>This is impossible to read</a:t>
            </a:r>
          </a:p>
        </p:txBody>
      </p:sp>
      <p:sp>
        <p:nvSpPr>
          <p:cNvPr id="7" name="This is almost impossible to miss">
            <a:extLst>
              <a:ext uri="{FF2B5EF4-FFF2-40B4-BE49-F238E27FC236}">
                <a16:creationId xmlns:a16="http://schemas.microsoft.com/office/drawing/2014/main" id="{2AC9C855-9F51-4A66-40FB-8A6E28D7E9D9}"/>
              </a:ext>
            </a:extLst>
          </p:cNvPr>
          <p:cNvSpPr txBox="1"/>
          <p:nvPr/>
        </p:nvSpPr>
        <p:spPr>
          <a:xfrm>
            <a:off x="2166196" y="8677005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solidFill>
                  <a:srgbClr val="FFFFFF"/>
                </a:solidFill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 dirty="0"/>
              <a:t>This is impossible to miss</a:t>
            </a:r>
          </a:p>
        </p:txBody>
      </p:sp>
    </p:spTree>
    <p:extLst>
      <p:ext uri="{BB962C8B-B14F-4D97-AF65-F5344CB8AC3E}">
        <p14:creationId xmlns:p14="http://schemas.microsoft.com/office/powerpoint/2010/main" val="34223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61a9ece1995e9a652277699ddaf04ccf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d40df2283b288f1afc883a2942c36226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696D6-6EE5-4371-B10B-B61651810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06667-4A0D-4DC9-AA8B-9A9280112227}">
  <ds:schemaRefs>
    <ds:schemaRef ds:uri="http://schemas.microsoft.com/office/2006/metadata/properties"/>
    <ds:schemaRef ds:uri="http://schemas.microsoft.com/office/infopath/2007/PartnerControls"/>
    <ds:schemaRef ds:uri="dfaeca37-eeda-4c6e-89f8-155f724b42df"/>
    <ds:schemaRef ds:uri="33c41b54-ba4b-4683-ac9c-439d2bf0afe1"/>
  </ds:schemaRefs>
</ds:datastoreItem>
</file>

<file path=customXml/itemProps3.xml><?xml version="1.0" encoding="utf-8"?>
<ds:datastoreItem xmlns:ds="http://schemas.openxmlformats.org/officeDocument/2006/customXml" ds:itemID="{94B95677-D95C-4FF6-BFDC-BB624378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277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0417123175</dc:creator>
  <cp:lastModifiedBy>Vanessa Huynh-King</cp:lastModifiedBy>
  <cp:revision>6</cp:revision>
  <dcterms:created xsi:type="dcterms:W3CDTF">2025-09-04T23:03:11Z</dcterms:created>
  <dcterms:modified xsi:type="dcterms:W3CDTF">2025-11-06T06:15:24Z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0x010100E81917829CD6BF4995D2A77A983B60BE</vt:lpwstr>
  </property>
  <property fmtid="{D5CDD505-2E9C-101B-9397-08002B2CF9AE}" pid="3" name="MSIP_Label_84d18e89-5e8a-4ca2-bd48-6453468d8b8c_Enabled">
    <vt:lpwstr>true</vt:lpwstr>
  </property>
  <property fmtid="{D5CDD505-2E9C-101B-9397-08002B2CF9AE}" pid="4" name="MSIP_Label_84d18e89-5e8a-4ca2-bd48-6453468d8b8c_SetDate">
    <vt:lpwstr>2025-09-05T03:41:33Z</vt:lpwstr>
  </property>
  <property fmtid="{D5CDD505-2E9C-101B-9397-08002B2CF9AE}" pid="5" name="MSIP_Label_84d18e89-5e8a-4ca2-bd48-6453468d8b8c_Method">
    <vt:lpwstr>Standard</vt:lpwstr>
  </property>
  <property fmtid="{D5CDD505-2E9C-101B-9397-08002B2CF9AE}" pid="6" name="MSIP_Label_84d18e89-5e8a-4ca2-bd48-6453468d8b8c_Name">
    <vt:lpwstr>OFFICIAL</vt:lpwstr>
  </property>
  <property fmtid="{D5CDD505-2E9C-101B-9397-08002B2CF9AE}" pid="7" name="MSIP_Label_84d18e89-5e8a-4ca2-bd48-6453468d8b8c_SiteId">
    <vt:lpwstr>686372ff-30d4-4fe7-ae86-2cba12b991df</vt:lpwstr>
  </property>
  <property fmtid="{D5CDD505-2E9C-101B-9397-08002B2CF9AE}" pid="8" name="MSIP_Label_84d18e89-5e8a-4ca2-bd48-6453468d8b8c_ActionId">
    <vt:lpwstr>04541286-8710-4cf8-bfad-97c3eb5aa3e9</vt:lpwstr>
  </property>
  <property fmtid="{D5CDD505-2E9C-101B-9397-08002B2CF9AE}" pid="9" name="MSIP_Label_84d18e89-5e8a-4ca2-bd48-6453468d8b8c_ContentBits">
    <vt:lpwstr>0</vt:lpwstr>
  </property>
  <property fmtid="{D5CDD505-2E9C-101B-9397-08002B2CF9AE}" pid="10" name="MSIP_Label_84d18e89-5e8a-4ca2-bd48-6453468d8b8c_Tag">
    <vt:lpwstr>10, 3, 0, 1</vt:lpwstr>
  </property>
  <property fmtid="{D5CDD505-2E9C-101B-9397-08002B2CF9AE}" pid="11" name="TaxKeyword">
    <vt:lpwstr/>
  </property>
  <property fmtid="{D5CDD505-2E9C-101B-9397-08002B2CF9AE}" pid="12" name="MediaServiceImageTags">
    <vt:lpwstr/>
  </property>
</Properties>
</file>